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44" r:id="rId3"/>
  </p:sldMasterIdLst>
  <p:notesMasterIdLst>
    <p:notesMasterId r:id="rId2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65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AD5ED-C833-48F2-99DA-D7EE0885775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6909-06B8-4F25-8A05-83EACF448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19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16909-06B8-4F25-8A05-83EACF4483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1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4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8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4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20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84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70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40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16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0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89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209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83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848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7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4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1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8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43A5-7AEA-4C84-814A-D6D0578A3BC6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8669B2-6FB8-4DC0-B9E7-D243ABC4D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1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171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8/14/2016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detailpage&amp;v=YmwwrGV_aiE" TargetMode="External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BYOD-</a:t>
            </a:r>
            <a:r>
              <a:rPr lang="en-US" sz="3600" dirty="0" smtClean="0"/>
              <a:t>Bring Your Own Device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Nickajack Elementary School</a:t>
            </a:r>
          </a:p>
          <a:p>
            <a:r>
              <a:rPr lang="en-US" dirty="0" smtClean="0"/>
              <a:t>Target Grades 4-5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219200"/>
            <a:ext cx="38100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59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“Device”</a:t>
            </a:r>
          </a:p>
          <a:p>
            <a:r>
              <a:rPr lang="en-US" dirty="0" smtClean="0"/>
              <a:t>Network Connectivity</a:t>
            </a:r>
          </a:p>
          <a:p>
            <a:r>
              <a:rPr lang="en-US" dirty="0" smtClean="0"/>
              <a:t>Security and Damages</a:t>
            </a:r>
          </a:p>
          <a:p>
            <a:r>
              <a:rPr lang="en-US" dirty="0" smtClean="0"/>
              <a:t>BYOD Student Agreement</a:t>
            </a:r>
          </a:p>
          <a:p>
            <a:r>
              <a:rPr lang="en-US" dirty="0" smtClean="0"/>
              <a:t>Classroom Regulations and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3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May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Laptops</a:t>
            </a:r>
          </a:p>
          <a:p>
            <a:r>
              <a:rPr lang="en-US" dirty="0" smtClean="0"/>
              <a:t>Netbooks</a:t>
            </a:r>
          </a:p>
          <a:p>
            <a:r>
              <a:rPr lang="en-US" dirty="0" smtClean="0"/>
              <a:t>Tablets</a:t>
            </a:r>
          </a:p>
          <a:p>
            <a:r>
              <a:rPr lang="en-US" dirty="0" err="1" smtClean="0"/>
              <a:t>eReaders</a:t>
            </a:r>
            <a:endParaRPr lang="en-US" dirty="0" smtClean="0"/>
          </a:p>
          <a:p>
            <a:r>
              <a:rPr lang="en-US" dirty="0" smtClean="0"/>
              <a:t>iPod Touch</a:t>
            </a:r>
          </a:p>
          <a:p>
            <a:r>
              <a:rPr lang="en-US" dirty="0" smtClean="0"/>
              <a:t>Smart Phones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5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08103"/>
            <a:ext cx="7315200" cy="1154097"/>
          </a:xfrm>
        </p:spPr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sz="2400" b="1" dirty="0" smtClean="0"/>
          </a:p>
          <a:p>
            <a:pPr marL="45720" indent="0">
              <a:buNone/>
            </a:pPr>
            <a:endParaRPr lang="en-US" sz="2400" b="1" dirty="0" smtClean="0"/>
          </a:p>
          <a:p>
            <a:pPr marL="45720" indent="0">
              <a:buNone/>
            </a:pPr>
            <a:endParaRPr lang="en-US" sz="2400" b="1" dirty="0"/>
          </a:p>
          <a:p>
            <a:pPr marL="45720" indent="0">
              <a:buNone/>
            </a:pPr>
            <a:endParaRPr lang="en-US" sz="2400" b="1" dirty="0" smtClean="0"/>
          </a:p>
          <a:p>
            <a:pPr marL="45720" indent="0">
              <a:buNone/>
            </a:pPr>
            <a:endParaRPr lang="en-US" sz="2400" b="1" dirty="0"/>
          </a:p>
          <a:p>
            <a:pPr marL="45720" indent="0">
              <a:buNone/>
            </a:pPr>
            <a:r>
              <a:rPr lang="en-US" sz="2400" b="1" dirty="0" smtClean="0"/>
              <a:t>Only </a:t>
            </a:r>
            <a:r>
              <a:rPr lang="en-US" sz="2400" b="1" dirty="0"/>
              <a:t>the CCSDBYOD Wi-Fi network will be used.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connection has the same filters </a:t>
            </a:r>
            <a:r>
              <a:rPr lang="en-US" b="1" dirty="0" smtClean="0"/>
              <a:t>students </a:t>
            </a:r>
            <a:r>
              <a:rPr lang="en-US" b="1" dirty="0"/>
              <a:t>use with school-owned </a:t>
            </a:r>
            <a:r>
              <a:rPr lang="en-US" b="1" dirty="0" smtClean="0"/>
              <a:t>technology.</a:t>
            </a:r>
          </a:p>
          <a:p>
            <a:r>
              <a:rPr lang="en-US" sz="1800" b="1" i="1" dirty="0" smtClean="0"/>
              <a:t>3G </a:t>
            </a:r>
            <a:r>
              <a:rPr lang="en-US" sz="1800" b="1" i="1" dirty="0"/>
              <a:t>or 4G networks will not be accessed during the school day.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29" y="2362200"/>
            <a:ext cx="4335593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65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2800" dirty="0"/>
              <a:t>Students are responsible for the security </a:t>
            </a:r>
            <a:r>
              <a:rPr lang="en-US" sz="2800" dirty="0" smtClean="0"/>
              <a:t>and </a:t>
            </a:r>
            <a:r>
              <a:rPr lang="en-US" sz="2800" dirty="0"/>
              <a:t>operation of their own devices.</a:t>
            </a:r>
            <a:endParaRPr lang="en-US" sz="1600" dirty="0"/>
          </a:p>
          <a:p>
            <a:pPr marL="320040" lvl="1" indent="0">
              <a:buNone/>
            </a:pPr>
            <a:r>
              <a:rPr lang="en-US" sz="2700" b="1" dirty="0" smtClean="0"/>
              <a:t>Students will:</a:t>
            </a:r>
          </a:p>
          <a:p>
            <a:pPr lvl="1"/>
            <a:r>
              <a:rPr lang="en-US" sz="2700" dirty="0" smtClean="0"/>
              <a:t>Password </a:t>
            </a:r>
            <a:r>
              <a:rPr lang="en-US" sz="2700" dirty="0"/>
              <a:t>protect their device</a:t>
            </a:r>
          </a:p>
          <a:p>
            <a:pPr lvl="1"/>
            <a:r>
              <a:rPr lang="en-US" sz="2700" dirty="0" smtClean="0"/>
              <a:t>Make </a:t>
            </a:r>
            <a:r>
              <a:rPr lang="en-US" sz="2700" dirty="0"/>
              <a:t>device easily identifiable </a:t>
            </a:r>
            <a:r>
              <a:rPr lang="en-US" sz="2700" dirty="0" smtClean="0"/>
              <a:t>(</a:t>
            </a:r>
            <a:r>
              <a:rPr lang="en-US" sz="2700" dirty="0"/>
              <a:t>skins/stickers) </a:t>
            </a:r>
            <a:r>
              <a:rPr lang="en-US" sz="2700" dirty="0" smtClean="0"/>
              <a:t>Record </a:t>
            </a:r>
            <a:r>
              <a:rPr lang="en-US" sz="2700" dirty="0"/>
              <a:t>the serial number of their </a:t>
            </a:r>
            <a:r>
              <a:rPr lang="en-US" sz="2700" dirty="0" smtClean="0"/>
              <a:t>device</a:t>
            </a:r>
          </a:p>
          <a:p>
            <a:pPr lvl="1"/>
            <a:r>
              <a:rPr lang="en-US" sz="2700" dirty="0" smtClean="0"/>
              <a:t>Use </a:t>
            </a:r>
            <a:r>
              <a:rPr lang="en-US" sz="2700" dirty="0"/>
              <a:t>only their own </a:t>
            </a:r>
            <a:r>
              <a:rPr lang="en-US" sz="2700" dirty="0" smtClean="0"/>
              <a:t>device</a:t>
            </a:r>
          </a:p>
          <a:p>
            <a:pPr lvl="1"/>
            <a:r>
              <a:rPr lang="en-US" sz="2700" dirty="0" smtClean="0"/>
              <a:t>Have </a:t>
            </a:r>
            <a:r>
              <a:rPr lang="en-US" sz="2700" dirty="0"/>
              <a:t>their device in their desk, backpack</a:t>
            </a:r>
            <a:r>
              <a:rPr lang="en-US" sz="2700" dirty="0" smtClean="0"/>
              <a:t>, </a:t>
            </a:r>
            <a:r>
              <a:rPr lang="en-US" sz="2700" dirty="0"/>
              <a:t>or carry it with them at all times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school district is not liable for stolen or damaged devices.</a:t>
            </a:r>
          </a:p>
          <a:p>
            <a:r>
              <a:rPr lang="en-US" dirty="0" smtClean="0"/>
              <a:t>Stolen or damaged devices will be handled similar to other personal artifacts.</a:t>
            </a:r>
          </a:p>
          <a:p>
            <a:r>
              <a:rPr lang="en-US" dirty="0" smtClean="0"/>
              <a:t>Target classroom will be locked during specials and lunch or any other time teachers are not in the room.</a:t>
            </a:r>
          </a:p>
          <a:p>
            <a:r>
              <a:rPr lang="en-US" dirty="0" smtClean="0"/>
              <a:t>Students may not bring devices on non-Target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4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BYOD Student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agreement located at the end of the parent letter.</a:t>
            </a:r>
          </a:p>
          <a:p>
            <a:r>
              <a:rPr lang="en-US" dirty="0" smtClean="0"/>
              <a:t>CCSD Student Code of Conduct </a:t>
            </a:r>
          </a:p>
          <a:p>
            <a:r>
              <a:rPr lang="en-US" dirty="0" smtClean="0"/>
              <a:t>Acceptable Use Policy </a:t>
            </a:r>
          </a:p>
          <a:p>
            <a:r>
              <a:rPr lang="en-US" dirty="0" smtClean="0"/>
              <a:t>Classroom consequences will be as outlined on parent letter.</a:t>
            </a:r>
          </a:p>
          <a:p>
            <a:r>
              <a:rPr lang="en-US" dirty="0" smtClean="0"/>
              <a:t>Sticker must be applied to agenda, after receipt of signed parent letter and student agreement.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6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Letters have been provided and FAQs are attached for your information.</a:t>
            </a:r>
          </a:p>
          <a:p>
            <a:r>
              <a:rPr lang="en-US" dirty="0" smtClean="0"/>
              <a:t>If you have a question pertaining to you or your child, specifically, please email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5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Classroom Regulations &amp; Expectations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671" y="2770188"/>
            <a:ext cx="5380658" cy="3538537"/>
          </a:xfrm>
        </p:spPr>
      </p:pic>
    </p:spTree>
    <p:extLst>
      <p:ext uri="{BB962C8B-B14F-4D97-AF65-F5344CB8AC3E}">
        <p14:creationId xmlns:p14="http://schemas.microsoft.com/office/powerpoint/2010/main" val="110629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Devices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For instructional purposes only: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>
                <a:latin typeface="Arial" pitchFamily="34" charset="0"/>
                <a:cs typeface="Arial" pitchFamily="34" charset="0"/>
              </a:rPr>
              <a:t>the classroom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setting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 </a:t>
            </a:r>
            <a:r>
              <a:rPr lang="en-US" dirty="0">
                <a:latin typeface="Arial" pitchFamily="34" charset="0"/>
                <a:cs typeface="Arial" pitchFamily="34" charset="0"/>
              </a:rPr>
              <a:t>teacher direction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dirty="0">
                <a:latin typeface="Arial" pitchFamily="34" charset="0"/>
                <a:cs typeface="Arial" pitchFamily="34" charset="0"/>
              </a:rPr>
              <a:t>for calls or social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texting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Students should come prepared with their device fully charged every Target day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Will: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phones and other devices </a:t>
            </a:r>
            <a:r>
              <a:rPr lang="en-US" dirty="0" smtClean="0"/>
              <a:t>off until Target day begins.</a:t>
            </a:r>
            <a:endParaRPr lang="en-US" dirty="0"/>
          </a:p>
          <a:p>
            <a:r>
              <a:rPr lang="en-US" dirty="0" smtClean="0"/>
              <a:t>NOT </a:t>
            </a:r>
            <a:r>
              <a:rPr lang="en-US" dirty="0"/>
              <a:t>record audio or video, or take photographs of </a:t>
            </a:r>
            <a:r>
              <a:rPr lang="en-US" dirty="0" smtClean="0"/>
              <a:t>students </a:t>
            </a:r>
            <a:r>
              <a:rPr lang="en-US" dirty="0"/>
              <a:t>or staff for any reason whatsoever without </a:t>
            </a:r>
            <a:r>
              <a:rPr lang="en-US" dirty="0" smtClean="0"/>
              <a:t>express </a:t>
            </a:r>
            <a:r>
              <a:rPr lang="en-US" dirty="0"/>
              <a:t>consent from the teacher and individuals </a:t>
            </a:r>
            <a:r>
              <a:rPr lang="en-US" dirty="0" smtClean="0"/>
              <a:t>to </a:t>
            </a:r>
            <a:r>
              <a:rPr lang="en-US" dirty="0"/>
              <a:t>be </a:t>
            </a:r>
            <a:r>
              <a:rPr lang="en-US" dirty="0" smtClean="0"/>
              <a:t>recorded.</a:t>
            </a:r>
          </a:p>
          <a:p>
            <a:r>
              <a:rPr lang="en-US" dirty="0" smtClean="0"/>
              <a:t>Comply </a:t>
            </a:r>
            <a:r>
              <a:rPr lang="en-US" dirty="0"/>
              <a:t>with teacher requests to shut down their </a:t>
            </a:r>
            <a:r>
              <a:rPr lang="en-US" dirty="0" smtClean="0"/>
              <a:t>devices </a:t>
            </a:r>
            <a:r>
              <a:rPr lang="en-US" dirty="0"/>
              <a:t>or close screens. </a:t>
            </a:r>
            <a:endParaRPr lang="en-US" dirty="0" smtClean="0"/>
          </a:p>
          <a:p>
            <a:r>
              <a:rPr lang="en-US" dirty="0" smtClean="0"/>
              <a:t>Keep all devices in the Target classroom, unless indicated otherwise by teachers.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6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M</a:t>
            </a:r>
            <a:r>
              <a:rPr lang="en-US" dirty="0" smtClean="0"/>
              <a:t>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www.youtube.com/watch?feature=player_detailpage&amp;v=YmwwrGV_aiE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6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Some content and photos were used from the CCSD BYOD PowerPoint, Varner Elementary BYOD PowerPoint and </a:t>
            </a:r>
            <a:r>
              <a:rPr lang="en-US" dirty="0" err="1" smtClean="0"/>
              <a:t>Lovinggood</a:t>
            </a:r>
            <a:r>
              <a:rPr lang="en-US" dirty="0" smtClean="0"/>
              <a:t> BYOD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8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154097"/>
          </a:xfrm>
        </p:spPr>
        <p:txBody>
          <a:bodyPr/>
          <a:lstStyle/>
          <a:p>
            <a:r>
              <a:rPr lang="en-US" dirty="0" smtClean="0"/>
              <a:t>Today’s Students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315200" cy="3539527"/>
          </a:xfrm>
        </p:spPr>
        <p:txBody>
          <a:bodyPr>
            <a:normAutofit fontScale="47500" lnSpcReduction="20000"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5100" b="1" dirty="0"/>
              <a:t>digital natives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5100" dirty="0"/>
              <a:t>live in a </a:t>
            </a:r>
            <a:r>
              <a:rPr lang="en-US" sz="5100" b="1" dirty="0"/>
              <a:t>multimedia</a:t>
            </a:r>
            <a:r>
              <a:rPr lang="en-US" sz="5100" dirty="0"/>
              <a:t> world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5100" dirty="0"/>
              <a:t>only know media in all </a:t>
            </a:r>
            <a:r>
              <a:rPr lang="en-US" sz="5100" b="1" dirty="0"/>
              <a:t>color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5100" dirty="0"/>
              <a:t>prioritize </a:t>
            </a:r>
            <a:r>
              <a:rPr lang="en-US" sz="5100" b="1" dirty="0"/>
              <a:t>visual</a:t>
            </a:r>
            <a:r>
              <a:rPr lang="en-US" sz="5100" dirty="0"/>
              <a:t> learning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5100" dirty="0"/>
              <a:t>demand </a:t>
            </a:r>
            <a:r>
              <a:rPr lang="en-US" sz="5100" b="1" dirty="0"/>
              <a:t>creativity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5100" dirty="0"/>
              <a:t>learn best through </a:t>
            </a:r>
            <a:r>
              <a:rPr lang="en-US" sz="5100" b="1" dirty="0"/>
              <a:t>trial and error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5100" dirty="0"/>
              <a:t>constantly </a:t>
            </a:r>
            <a:r>
              <a:rPr lang="en-US" sz="5100" b="1" dirty="0"/>
              <a:t>connect</a:t>
            </a:r>
            <a:r>
              <a:rPr lang="en-US" sz="5100" dirty="0"/>
              <a:t> and </a:t>
            </a:r>
            <a:r>
              <a:rPr lang="en-US" sz="5100" b="1" dirty="0"/>
              <a:t>collaborate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5100" dirty="0"/>
              <a:t>access information that is </a:t>
            </a:r>
            <a:r>
              <a:rPr lang="en-US" sz="5100" b="1" dirty="0"/>
              <a:t>live</a:t>
            </a:r>
            <a:r>
              <a:rPr lang="en-US" sz="5100" dirty="0"/>
              <a:t> and </a:t>
            </a:r>
            <a:r>
              <a:rPr lang="en-US" sz="5100" b="1" dirty="0"/>
              <a:t>linked</a:t>
            </a:r>
            <a:endParaRPr lang="en-US" sz="5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6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BYOD?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smtClean="0"/>
              <a:t>We want</a:t>
            </a:r>
            <a:r>
              <a:rPr lang="en-US" dirty="0" smtClean="0"/>
              <a:t>:</a:t>
            </a:r>
          </a:p>
          <a:p>
            <a:r>
              <a:rPr lang="en-US" dirty="0" smtClean="0"/>
              <a:t>To leverage technology to create relevant learning experiences for students that mirror daily lives.</a:t>
            </a:r>
          </a:p>
          <a:p>
            <a:r>
              <a:rPr lang="en-US" dirty="0" smtClean="0"/>
              <a:t>Students to power-up when they come to school.</a:t>
            </a:r>
          </a:p>
          <a:p>
            <a:r>
              <a:rPr lang="en-US" dirty="0" smtClean="0"/>
              <a:t>Students to have access to information/digital resources for instruction 24/7.</a:t>
            </a:r>
          </a:p>
          <a:p>
            <a:r>
              <a:rPr lang="en-US" dirty="0" smtClean="0"/>
              <a:t>To supplement what we already have in terms of technology and access to information/resources.</a:t>
            </a:r>
          </a:p>
          <a:p>
            <a:r>
              <a:rPr lang="en-US" dirty="0" smtClean="0"/>
              <a:t>Focus on instruction…not the tool.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0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b="1" dirty="0"/>
              <a:t>BYOD gives our students the opportunity to:</a:t>
            </a:r>
          </a:p>
          <a:p>
            <a:endParaRPr lang="en-US" sz="900" b="1" dirty="0"/>
          </a:p>
          <a:p>
            <a:r>
              <a:rPr lang="en-US" dirty="0" smtClean="0"/>
              <a:t>Have </a:t>
            </a:r>
            <a:r>
              <a:rPr lang="en-US" dirty="0"/>
              <a:t>immediate access to information and </a:t>
            </a:r>
            <a:r>
              <a:rPr lang="en-US" dirty="0" smtClean="0"/>
              <a:t>on-line </a:t>
            </a:r>
            <a:r>
              <a:rPr lang="en-US" dirty="0"/>
              <a:t>academic resources</a:t>
            </a:r>
          </a:p>
          <a:p>
            <a:endParaRPr lang="en-US" sz="700" dirty="0"/>
          </a:p>
          <a:p>
            <a:r>
              <a:rPr lang="en-US" dirty="0" smtClean="0"/>
              <a:t>Use </a:t>
            </a:r>
            <a:r>
              <a:rPr lang="en-US" dirty="0"/>
              <a:t>devices they are familiar with and comfortable using</a:t>
            </a:r>
          </a:p>
          <a:p>
            <a:endParaRPr lang="en-US" sz="700" dirty="0"/>
          </a:p>
          <a:p>
            <a:r>
              <a:rPr lang="en-US" dirty="0" smtClean="0"/>
              <a:t>Take </a:t>
            </a:r>
            <a:r>
              <a:rPr lang="en-US" dirty="0"/>
              <a:t>advantage of state-of-the-art applications for learning</a:t>
            </a:r>
          </a:p>
          <a:p>
            <a:endParaRPr lang="en-US" sz="700" dirty="0"/>
          </a:p>
          <a:p>
            <a:r>
              <a:rPr lang="en-US" dirty="0" smtClean="0"/>
              <a:t>Participate </a:t>
            </a:r>
            <a:r>
              <a:rPr lang="en-US" dirty="0"/>
              <a:t>in more </a:t>
            </a:r>
            <a:r>
              <a:rPr lang="en-US" b="1" dirty="0"/>
              <a:t>student-centered</a:t>
            </a:r>
            <a:r>
              <a:rPr lang="en-US" dirty="0"/>
              <a:t> learning</a:t>
            </a:r>
          </a:p>
          <a:p>
            <a:endParaRPr lang="en-US" sz="700" dirty="0"/>
          </a:p>
          <a:p>
            <a:r>
              <a:rPr lang="en-US" dirty="0" smtClean="0"/>
              <a:t>Engage </a:t>
            </a:r>
            <a:r>
              <a:rPr lang="en-US" dirty="0"/>
              <a:t>in more </a:t>
            </a:r>
            <a:r>
              <a:rPr lang="en-US" b="1" dirty="0"/>
              <a:t>one-on-one</a:t>
            </a:r>
            <a:r>
              <a:rPr lang="en-US" dirty="0"/>
              <a:t> interaction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5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8" y="990600"/>
            <a:ext cx="7315200" cy="1154097"/>
          </a:xfrm>
        </p:spPr>
        <p:txBody>
          <a:bodyPr/>
          <a:lstStyle/>
          <a:p>
            <a:r>
              <a:rPr lang="en-US" dirty="0" smtClean="0"/>
              <a:t>Why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8" y="3048000"/>
            <a:ext cx="7315200" cy="3539527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Constant </a:t>
            </a:r>
            <a:r>
              <a:rPr lang="en-US" b="1" dirty="0"/>
              <a:t>change requires independent learners with new skills for changing work environments: critical thinking, collaboration, creativity, and communication.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080" y="2286000"/>
            <a:ext cx="5095835" cy="343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3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Our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higher order thinking, creativity and other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</a:t>
            </a:r>
          </a:p>
          <a:p>
            <a:r>
              <a:rPr lang="en-US" dirty="0" smtClean="0"/>
              <a:t>Increase student engagement</a:t>
            </a:r>
          </a:p>
          <a:p>
            <a:r>
              <a:rPr lang="en-US" dirty="0" smtClean="0"/>
              <a:t>Promote greater collaboration (between teachers/students/parents) using Web 2.0 tools</a:t>
            </a:r>
          </a:p>
          <a:p>
            <a:r>
              <a:rPr lang="en-US" dirty="0" smtClean="0"/>
              <a:t>Increase student access to technology/digital resources</a:t>
            </a:r>
          </a:p>
          <a:p>
            <a:r>
              <a:rPr lang="en-US" dirty="0" smtClean="0"/>
              <a:t>Integrate technology seamlessly into curriculum</a:t>
            </a:r>
          </a:p>
          <a:p>
            <a:r>
              <a:rPr lang="en-US" dirty="0" smtClean="0"/>
              <a:t>Increase project-based learning activities</a:t>
            </a:r>
          </a:p>
          <a:p>
            <a:r>
              <a:rPr lang="en-US" dirty="0" smtClean="0"/>
              <a:t>Model good digital citizenship and professionalism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12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Supporting Target Standards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038772"/>
            <a:ext cx="4920417" cy="4663440"/>
          </a:xfrm>
        </p:spPr>
      </p:pic>
      <p:sp>
        <p:nvSpPr>
          <p:cNvPr id="5" name="Rectangle 4"/>
          <p:cNvSpPr/>
          <p:nvPr/>
        </p:nvSpPr>
        <p:spPr>
          <a:xfrm>
            <a:off x="3429000" y="2286000"/>
            <a:ext cx="228600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1400" b="1" dirty="0">
                <a:solidFill>
                  <a:prstClr val="black"/>
                </a:solidFill>
                <a:latin typeface="Calibri"/>
              </a:rPr>
              <a:t>Critical Thinking and Problem Solving </a:t>
            </a:r>
          </a:p>
          <a:p>
            <a:pPr marL="285750" lvl="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1400" b="1" dirty="0">
                <a:solidFill>
                  <a:prstClr val="black"/>
                </a:solidFill>
                <a:latin typeface="Calibri"/>
              </a:rPr>
              <a:t>Collaboration </a:t>
            </a:r>
          </a:p>
          <a:p>
            <a:pPr marL="285750" lvl="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1400" b="1" dirty="0">
                <a:solidFill>
                  <a:prstClr val="black"/>
                </a:solidFill>
                <a:latin typeface="Calibri"/>
              </a:rPr>
              <a:t>Agility and Adaptability </a:t>
            </a:r>
          </a:p>
          <a:p>
            <a:pPr marL="285750" lvl="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1400" b="1" dirty="0">
                <a:solidFill>
                  <a:prstClr val="black"/>
                </a:solidFill>
                <a:latin typeface="Calibri"/>
              </a:rPr>
              <a:t>Initiative and Entrepreneurialism </a:t>
            </a:r>
          </a:p>
          <a:p>
            <a:pPr marL="285750" lvl="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1400" b="1" dirty="0">
                <a:solidFill>
                  <a:prstClr val="black"/>
                </a:solidFill>
                <a:latin typeface="Calibri"/>
              </a:rPr>
              <a:t>Effective Oral and </a:t>
            </a:r>
            <a:br>
              <a:rPr lang="en-US" sz="1400" b="1" dirty="0">
                <a:solidFill>
                  <a:prstClr val="black"/>
                </a:solidFill>
                <a:latin typeface="Calibri"/>
              </a:rPr>
            </a:br>
            <a:r>
              <a:rPr lang="en-US" sz="1400" b="1" dirty="0">
                <a:solidFill>
                  <a:prstClr val="black"/>
                </a:solidFill>
                <a:latin typeface="Calibri"/>
              </a:rPr>
              <a:t>Written        Communication </a:t>
            </a:r>
          </a:p>
          <a:p>
            <a:pPr marL="285750" lvl="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1400" b="1" dirty="0">
                <a:solidFill>
                  <a:prstClr val="black"/>
                </a:solidFill>
                <a:latin typeface="Calibri"/>
              </a:rPr>
              <a:t>Accessing and </a:t>
            </a:r>
            <a:br>
              <a:rPr lang="en-US" sz="1400" b="1" dirty="0">
                <a:solidFill>
                  <a:prstClr val="black"/>
                </a:solidFill>
                <a:latin typeface="Calibri"/>
              </a:rPr>
            </a:br>
            <a:r>
              <a:rPr lang="en-US" sz="1400" b="1" dirty="0">
                <a:solidFill>
                  <a:prstClr val="black"/>
                </a:solidFill>
                <a:latin typeface="Calibri"/>
              </a:rPr>
              <a:t>Analyzing            Information </a:t>
            </a:r>
          </a:p>
          <a:p>
            <a:pPr marL="285750" lvl="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1400" b="1" dirty="0">
                <a:solidFill>
                  <a:prstClr val="black"/>
                </a:solidFill>
                <a:latin typeface="Calibri"/>
              </a:rPr>
              <a:t>Curiosity and      Imagination</a:t>
            </a:r>
          </a:p>
        </p:txBody>
      </p:sp>
    </p:spTree>
    <p:extLst>
      <p:ext uri="{BB962C8B-B14F-4D97-AF65-F5344CB8AC3E}">
        <p14:creationId xmlns:p14="http://schemas.microsoft.com/office/powerpoint/2010/main" val="88077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New Literacies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Overlapping, but distinctive:</a:t>
            </a:r>
          </a:p>
          <a:p>
            <a:r>
              <a:rPr lang="en-US" dirty="0" smtClean="0"/>
              <a:t>Digital</a:t>
            </a:r>
          </a:p>
          <a:p>
            <a:r>
              <a:rPr lang="en-US" dirty="0" smtClean="0"/>
              <a:t>Media</a:t>
            </a:r>
          </a:p>
          <a:p>
            <a:r>
              <a:rPr lang="en-US" dirty="0" smtClean="0"/>
              <a:t>Global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5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erspectiv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667</Words>
  <Application>Microsoft Office PowerPoint</Application>
  <PresentationFormat>On-screen Show (4:3)</PresentationFormat>
  <Paragraphs>123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Wingdings</vt:lpstr>
      <vt:lpstr>iRespondQuestionMaster</vt:lpstr>
      <vt:lpstr>iRespondGraphMaster</vt:lpstr>
      <vt:lpstr>Perspective</vt:lpstr>
      <vt:lpstr>BYOD-Bring Your Own Device</vt:lpstr>
      <vt:lpstr>What Does It All Mean?</vt:lpstr>
      <vt:lpstr>Today’s Students Are:</vt:lpstr>
      <vt:lpstr>Why BYOD?</vt:lpstr>
      <vt:lpstr>Why Now?</vt:lpstr>
      <vt:lpstr>Why Change?</vt:lpstr>
      <vt:lpstr>What Are Our Goals?</vt:lpstr>
      <vt:lpstr>Supporting Target Standards</vt:lpstr>
      <vt:lpstr>Teaching New Literacies</vt:lpstr>
      <vt:lpstr>What You Need To Know</vt:lpstr>
      <vt:lpstr>Devices May Include</vt:lpstr>
      <vt:lpstr>Connectivity</vt:lpstr>
      <vt:lpstr>Security</vt:lpstr>
      <vt:lpstr>Security</vt:lpstr>
      <vt:lpstr>BYOD Student Agreement</vt:lpstr>
      <vt:lpstr>Frequently Asked Questions</vt:lpstr>
      <vt:lpstr>Classroom Regulations &amp; Expectations </vt:lpstr>
      <vt:lpstr>When Will Devices Be Used?</vt:lpstr>
      <vt:lpstr>Students Will: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BYOD-Bring Your Own Device</dc:title>
  <dc:creator>Holly Bonvissuto</dc:creator>
  <cp:lastModifiedBy>Amanda Millinor</cp:lastModifiedBy>
  <cp:revision>12</cp:revision>
  <dcterms:created xsi:type="dcterms:W3CDTF">2013-01-21T15:16:42Z</dcterms:created>
  <dcterms:modified xsi:type="dcterms:W3CDTF">2016-08-15T01:22:00Z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